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6" r:id="rId2"/>
    <p:sldId id="257" r:id="rId3"/>
    <p:sldId id="342" r:id="rId4"/>
    <p:sldId id="343" r:id="rId5"/>
    <p:sldId id="371" r:id="rId6"/>
    <p:sldId id="372" r:id="rId7"/>
    <p:sldId id="345" r:id="rId8"/>
    <p:sldId id="338" r:id="rId9"/>
    <p:sldId id="339" r:id="rId10"/>
    <p:sldId id="340" r:id="rId11"/>
    <p:sldId id="341" r:id="rId12"/>
    <p:sldId id="275" r:id="rId13"/>
    <p:sldId id="346" r:id="rId14"/>
    <p:sldId id="336" r:id="rId15"/>
    <p:sldId id="335" r:id="rId16"/>
    <p:sldId id="325" r:id="rId17"/>
    <p:sldId id="326" r:id="rId18"/>
    <p:sldId id="355" r:id="rId19"/>
    <p:sldId id="365" r:id="rId20"/>
    <p:sldId id="374" r:id="rId21"/>
    <p:sldId id="350" r:id="rId22"/>
    <p:sldId id="375" r:id="rId23"/>
    <p:sldId id="354" r:id="rId24"/>
    <p:sldId id="356" r:id="rId25"/>
    <p:sldId id="366" r:id="rId26"/>
    <p:sldId id="376" r:id="rId27"/>
    <p:sldId id="357" r:id="rId28"/>
    <p:sldId id="358" r:id="rId29"/>
    <p:sldId id="299" r:id="rId30"/>
    <p:sldId id="301" r:id="rId31"/>
    <p:sldId id="364" r:id="rId32"/>
    <p:sldId id="318" r:id="rId33"/>
    <p:sldId id="305" r:id="rId34"/>
    <p:sldId id="377" r:id="rId35"/>
    <p:sldId id="302" r:id="rId36"/>
    <p:sldId id="30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 autoAdjust="0"/>
    <p:restoredTop sz="86010" autoAdjust="0"/>
  </p:normalViewPr>
  <p:slideViewPr>
    <p:cSldViewPr>
      <p:cViewPr varScale="1">
        <p:scale>
          <a:sx n="90" d="100"/>
          <a:sy n="9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0A13B-2274-4751-B3A8-D5DFC69DF45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4760BF-CF24-41F1-9A69-2ADA5B5AB036}">
      <dgm:prSet phldrT="[Text]"/>
      <dgm:spPr/>
      <dgm:t>
        <a:bodyPr/>
        <a:lstStyle/>
        <a:p>
          <a:r>
            <a:rPr lang="en-AU" dirty="0" smtClean="0"/>
            <a:t>Hypothesis </a:t>
          </a:r>
          <a:endParaRPr lang="en-GB" dirty="0"/>
        </a:p>
      </dgm:t>
    </dgm:pt>
    <dgm:pt modelId="{788D265B-A360-4921-A54F-8A9478CD891E}" type="parTrans" cxnId="{18106467-5E2A-4BCE-BAE1-7B6119307924}">
      <dgm:prSet/>
      <dgm:spPr/>
      <dgm:t>
        <a:bodyPr/>
        <a:lstStyle/>
        <a:p>
          <a:endParaRPr lang="en-GB"/>
        </a:p>
      </dgm:t>
    </dgm:pt>
    <dgm:pt modelId="{8EA3D134-4503-4F9A-855A-EF0B656CAEE0}" type="sibTrans" cxnId="{18106467-5E2A-4BCE-BAE1-7B6119307924}">
      <dgm:prSet/>
      <dgm:spPr/>
      <dgm:t>
        <a:bodyPr/>
        <a:lstStyle/>
        <a:p>
          <a:endParaRPr lang="en-GB"/>
        </a:p>
      </dgm:t>
    </dgm:pt>
    <dgm:pt modelId="{B5832199-2B92-458D-9B14-845A08AAFA2D}">
      <dgm:prSet phldrT="[Text]"/>
      <dgm:spPr/>
      <dgm:t>
        <a:bodyPr/>
        <a:lstStyle/>
        <a:p>
          <a:r>
            <a:rPr lang="en-AU" dirty="0" smtClean="0"/>
            <a:t>Data collection </a:t>
          </a:r>
          <a:endParaRPr lang="en-GB" dirty="0"/>
        </a:p>
      </dgm:t>
    </dgm:pt>
    <dgm:pt modelId="{22E4A9D4-BCEC-452D-A5CC-6787382D7621}" type="parTrans" cxnId="{85459985-E56C-403F-91F6-956F270E009A}">
      <dgm:prSet/>
      <dgm:spPr/>
      <dgm:t>
        <a:bodyPr/>
        <a:lstStyle/>
        <a:p>
          <a:endParaRPr lang="en-GB"/>
        </a:p>
      </dgm:t>
    </dgm:pt>
    <dgm:pt modelId="{A8449932-8CC4-48EE-A168-7B51B332C876}" type="sibTrans" cxnId="{85459985-E56C-403F-91F6-956F270E009A}">
      <dgm:prSet/>
      <dgm:spPr/>
      <dgm:t>
        <a:bodyPr/>
        <a:lstStyle/>
        <a:p>
          <a:endParaRPr lang="en-GB"/>
        </a:p>
      </dgm:t>
    </dgm:pt>
    <dgm:pt modelId="{9D55D879-1561-426F-8AC6-45D4DA6325A2}">
      <dgm:prSet phldrT="[Text]"/>
      <dgm:spPr/>
      <dgm:t>
        <a:bodyPr/>
        <a:lstStyle/>
        <a:p>
          <a:r>
            <a:rPr lang="en-AU" dirty="0" smtClean="0"/>
            <a:t>Data analysis </a:t>
          </a:r>
          <a:endParaRPr lang="en-GB" dirty="0"/>
        </a:p>
      </dgm:t>
    </dgm:pt>
    <dgm:pt modelId="{C493F962-4DE5-4ACE-B94B-27D53F2E36A0}" type="parTrans" cxnId="{0C3527B4-05EE-49E8-82F1-D1FDF8D183F7}">
      <dgm:prSet/>
      <dgm:spPr/>
      <dgm:t>
        <a:bodyPr/>
        <a:lstStyle/>
        <a:p>
          <a:endParaRPr lang="en-GB"/>
        </a:p>
      </dgm:t>
    </dgm:pt>
    <dgm:pt modelId="{71CDB86A-38B4-4EEC-9EBE-3D073D7C17ED}" type="sibTrans" cxnId="{0C3527B4-05EE-49E8-82F1-D1FDF8D183F7}">
      <dgm:prSet/>
      <dgm:spPr/>
      <dgm:t>
        <a:bodyPr/>
        <a:lstStyle/>
        <a:p>
          <a:endParaRPr lang="en-GB"/>
        </a:p>
      </dgm:t>
    </dgm:pt>
    <dgm:pt modelId="{46C1A778-F8EF-4D3B-94EB-C57C1920AE10}">
      <dgm:prSet phldrT="[Text]"/>
      <dgm:spPr/>
      <dgm:t>
        <a:bodyPr/>
        <a:lstStyle/>
        <a:p>
          <a:r>
            <a:rPr lang="en-AU" dirty="0" smtClean="0"/>
            <a:t>Check /refine theory </a:t>
          </a:r>
          <a:endParaRPr lang="en-GB" dirty="0"/>
        </a:p>
      </dgm:t>
    </dgm:pt>
    <dgm:pt modelId="{C1700EBF-7A80-409D-A8E6-A7EB5B0A99F5}" type="parTrans" cxnId="{E6FC3223-CF35-44EA-9FBC-96B88D1FED62}">
      <dgm:prSet/>
      <dgm:spPr/>
      <dgm:t>
        <a:bodyPr/>
        <a:lstStyle/>
        <a:p>
          <a:endParaRPr lang="en-GB"/>
        </a:p>
      </dgm:t>
    </dgm:pt>
    <dgm:pt modelId="{B504DB43-B852-437C-B7D4-B4284762EE75}" type="sibTrans" cxnId="{E6FC3223-CF35-44EA-9FBC-96B88D1FED62}">
      <dgm:prSet/>
      <dgm:spPr/>
      <dgm:t>
        <a:bodyPr/>
        <a:lstStyle/>
        <a:p>
          <a:endParaRPr lang="en-GB"/>
        </a:p>
      </dgm:t>
    </dgm:pt>
    <dgm:pt modelId="{9C61D07B-6732-43F6-8C3E-3259A9A963EE}" type="pres">
      <dgm:prSet presAssocID="{CE00A13B-2274-4751-B3A8-D5DFC69DF4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89A826-52FD-42EA-AC00-58D5026E3216}" type="pres">
      <dgm:prSet presAssocID="{404760BF-CF24-41F1-9A69-2ADA5B5AB03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E141EC-CD4B-45A8-B801-94910212CCEA}" type="pres">
      <dgm:prSet presAssocID="{404760BF-CF24-41F1-9A69-2ADA5B5AB036}" presName="spNode" presStyleCnt="0"/>
      <dgm:spPr/>
    </dgm:pt>
    <dgm:pt modelId="{67F74BBF-B7A6-4EE1-9ACE-2FBFE00414C9}" type="pres">
      <dgm:prSet presAssocID="{8EA3D134-4503-4F9A-855A-EF0B656CAEE0}" presName="sibTrans" presStyleLbl="sibTrans1D1" presStyleIdx="0" presStyleCnt="4"/>
      <dgm:spPr/>
      <dgm:t>
        <a:bodyPr/>
        <a:lstStyle/>
        <a:p>
          <a:endParaRPr lang="en-GB"/>
        </a:p>
      </dgm:t>
    </dgm:pt>
    <dgm:pt modelId="{C0E39C31-E63E-4F16-93B3-FFE66F935FEE}" type="pres">
      <dgm:prSet presAssocID="{B5832199-2B92-458D-9B14-845A08AAFA2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5EB3F6-223F-4924-ACAD-D783728198E6}" type="pres">
      <dgm:prSet presAssocID="{B5832199-2B92-458D-9B14-845A08AAFA2D}" presName="spNode" presStyleCnt="0"/>
      <dgm:spPr/>
    </dgm:pt>
    <dgm:pt modelId="{9B599E2B-6B70-4C17-B7CD-BC351079E866}" type="pres">
      <dgm:prSet presAssocID="{A8449932-8CC4-48EE-A168-7B51B332C876}" presName="sibTrans" presStyleLbl="sibTrans1D1" presStyleIdx="1" presStyleCnt="4"/>
      <dgm:spPr/>
      <dgm:t>
        <a:bodyPr/>
        <a:lstStyle/>
        <a:p>
          <a:endParaRPr lang="en-GB"/>
        </a:p>
      </dgm:t>
    </dgm:pt>
    <dgm:pt modelId="{1A2029A2-ED1E-426C-892D-94D8F4DED3D9}" type="pres">
      <dgm:prSet presAssocID="{9D55D879-1561-426F-8AC6-45D4DA6325A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F86525-2068-41E3-BB16-83AC87393E81}" type="pres">
      <dgm:prSet presAssocID="{9D55D879-1561-426F-8AC6-45D4DA6325A2}" presName="spNode" presStyleCnt="0"/>
      <dgm:spPr/>
    </dgm:pt>
    <dgm:pt modelId="{69091548-E814-4AA0-A54A-C3353471E456}" type="pres">
      <dgm:prSet presAssocID="{71CDB86A-38B4-4EEC-9EBE-3D073D7C17ED}" presName="sibTrans" presStyleLbl="sibTrans1D1" presStyleIdx="2" presStyleCnt="4"/>
      <dgm:spPr/>
      <dgm:t>
        <a:bodyPr/>
        <a:lstStyle/>
        <a:p>
          <a:endParaRPr lang="en-GB"/>
        </a:p>
      </dgm:t>
    </dgm:pt>
    <dgm:pt modelId="{12BAA624-349E-4D32-BE76-1431D17460B5}" type="pres">
      <dgm:prSet presAssocID="{46C1A778-F8EF-4D3B-94EB-C57C1920AE1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F8DFC0-007D-4D2C-A6E1-32AA7B83452B}" type="pres">
      <dgm:prSet presAssocID="{46C1A778-F8EF-4D3B-94EB-C57C1920AE10}" presName="spNode" presStyleCnt="0"/>
      <dgm:spPr/>
    </dgm:pt>
    <dgm:pt modelId="{CDEF84C2-136E-4912-8FE9-B167202A5E98}" type="pres">
      <dgm:prSet presAssocID="{B504DB43-B852-437C-B7D4-B4284762EE75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0C3527B4-05EE-49E8-82F1-D1FDF8D183F7}" srcId="{CE00A13B-2274-4751-B3A8-D5DFC69DF452}" destId="{9D55D879-1561-426F-8AC6-45D4DA6325A2}" srcOrd="2" destOrd="0" parTransId="{C493F962-4DE5-4ACE-B94B-27D53F2E36A0}" sibTransId="{71CDB86A-38B4-4EEC-9EBE-3D073D7C17ED}"/>
    <dgm:cxn modelId="{E6FC3223-CF35-44EA-9FBC-96B88D1FED62}" srcId="{CE00A13B-2274-4751-B3A8-D5DFC69DF452}" destId="{46C1A778-F8EF-4D3B-94EB-C57C1920AE10}" srcOrd="3" destOrd="0" parTransId="{C1700EBF-7A80-409D-A8E6-A7EB5B0A99F5}" sibTransId="{B504DB43-B852-437C-B7D4-B4284762EE75}"/>
    <dgm:cxn modelId="{C5DDD054-7D67-40BF-A4B1-1F1A1C265DDD}" type="presOf" srcId="{A8449932-8CC4-48EE-A168-7B51B332C876}" destId="{9B599E2B-6B70-4C17-B7CD-BC351079E866}" srcOrd="0" destOrd="0" presId="urn:microsoft.com/office/officeart/2005/8/layout/cycle6"/>
    <dgm:cxn modelId="{F5B8B9C1-F724-4072-825B-F4797A1F685A}" type="presOf" srcId="{9D55D879-1561-426F-8AC6-45D4DA6325A2}" destId="{1A2029A2-ED1E-426C-892D-94D8F4DED3D9}" srcOrd="0" destOrd="0" presId="urn:microsoft.com/office/officeart/2005/8/layout/cycle6"/>
    <dgm:cxn modelId="{C2D44F16-01E4-4DF7-8CF6-5AF79EE88182}" type="presOf" srcId="{CE00A13B-2274-4751-B3A8-D5DFC69DF452}" destId="{9C61D07B-6732-43F6-8C3E-3259A9A963EE}" srcOrd="0" destOrd="0" presId="urn:microsoft.com/office/officeart/2005/8/layout/cycle6"/>
    <dgm:cxn modelId="{9022B090-16A3-43C0-9A8B-D0C6E1E78ED5}" type="presOf" srcId="{71CDB86A-38B4-4EEC-9EBE-3D073D7C17ED}" destId="{69091548-E814-4AA0-A54A-C3353471E456}" srcOrd="0" destOrd="0" presId="urn:microsoft.com/office/officeart/2005/8/layout/cycle6"/>
    <dgm:cxn modelId="{85459985-E56C-403F-91F6-956F270E009A}" srcId="{CE00A13B-2274-4751-B3A8-D5DFC69DF452}" destId="{B5832199-2B92-458D-9B14-845A08AAFA2D}" srcOrd="1" destOrd="0" parTransId="{22E4A9D4-BCEC-452D-A5CC-6787382D7621}" sibTransId="{A8449932-8CC4-48EE-A168-7B51B332C876}"/>
    <dgm:cxn modelId="{A4BE3DBD-26A3-43D9-A9E7-75DF25F7F328}" type="presOf" srcId="{46C1A778-F8EF-4D3B-94EB-C57C1920AE10}" destId="{12BAA624-349E-4D32-BE76-1431D17460B5}" srcOrd="0" destOrd="0" presId="urn:microsoft.com/office/officeart/2005/8/layout/cycle6"/>
    <dgm:cxn modelId="{18106467-5E2A-4BCE-BAE1-7B6119307924}" srcId="{CE00A13B-2274-4751-B3A8-D5DFC69DF452}" destId="{404760BF-CF24-41F1-9A69-2ADA5B5AB036}" srcOrd="0" destOrd="0" parTransId="{788D265B-A360-4921-A54F-8A9478CD891E}" sibTransId="{8EA3D134-4503-4F9A-855A-EF0B656CAEE0}"/>
    <dgm:cxn modelId="{23B4CE35-65B2-42A8-9F4E-C27372995542}" type="presOf" srcId="{404760BF-CF24-41F1-9A69-2ADA5B5AB036}" destId="{B589A826-52FD-42EA-AC00-58D5026E3216}" srcOrd="0" destOrd="0" presId="urn:microsoft.com/office/officeart/2005/8/layout/cycle6"/>
    <dgm:cxn modelId="{E9002759-799F-44ED-BA89-BD095A57BB96}" type="presOf" srcId="{B5832199-2B92-458D-9B14-845A08AAFA2D}" destId="{C0E39C31-E63E-4F16-93B3-FFE66F935FEE}" srcOrd="0" destOrd="0" presId="urn:microsoft.com/office/officeart/2005/8/layout/cycle6"/>
    <dgm:cxn modelId="{34D7981C-410E-467B-AAF1-63C174EB8D36}" type="presOf" srcId="{8EA3D134-4503-4F9A-855A-EF0B656CAEE0}" destId="{67F74BBF-B7A6-4EE1-9ACE-2FBFE00414C9}" srcOrd="0" destOrd="0" presId="urn:microsoft.com/office/officeart/2005/8/layout/cycle6"/>
    <dgm:cxn modelId="{942D1002-DF5B-4D1F-9AE2-3A326344B75D}" type="presOf" srcId="{B504DB43-B852-437C-B7D4-B4284762EE75}" destId="{CDEF84C2-136E-4912-8FE9-B167202A5E98}" srcOrd="0" destOrd="0" presId="urn:microsoft.com/office/officeart/2005/8/layout/cycle6"/>
    <dgm:cxn modelId="{2438460C-9205-4748-8C0B-BB0A3D9E53DB}" type="presParOf" srcId="{9C61D07B-6732-43F6-8C3E-3259A9A963EE}" destId="{B589A826-52FD-42EA-AC00-58D5026E3216}" srcOrd="0" destOrd="0" presId="urn:microsoft.com/office/officeart/2005/8/layout/cycle6"/>
    <dgm:cxn modelId="{A65AC747-79B9-4406-B91C-B738D1850D22}" type="presParOf" srcId="{9C61D07B-6732-43F6-8C3E-3259A9A963EE}" destId="{8DE141EC-CD4B-45A8-B801-94910212CCEA}" srcOrd="1" destOrd="0" presId="urn:microsoft.com/office/officeart/2005/8/layout/cycle6"/>
    <dgm:cxn modelId="{C48672C1-43AB-4C85-816D-F719D01C2B07}" type="presParOf" srcId="{9C61D07B-6732-43F6-8C3E-3259A9A963EE}" destId="{67F74BBF-B7A6-4EE1-9ACE-2FBFE00414C9}" srcOrd="2" destOrd="0" presId="urn:microsoft.com/office/officeart/2005/8/layout/cycle6"/>
    <dgm:cxn modelId="{61085D87-94A4-430C-9597-39E0AB3B9BED}" type="presParOf" srcId="{9C61D07B-6732-43F6-8C3E-3259A9A963EE}" destId="{C0E39C31-E63E-4F16-93B3-FFE66F935FEE}" srcOrd="3" destOrd="0" presId="urn:microsoft.com/office/officeart/2005/8/layout/cycle6"/>
    <dgm:cxn modelId="{7DAE1B96-C600-460F-BA38-004906653BAF}" type="presParOf" srcId="{9C61D07B-6732-43F6-8C3E-3259A9A963EE}" destId="{E55EB3F6-223F-4924-ACAD-D783728198E6}" srcOrd="4" destOrd="0" presId="urn:microsoft.com/office/officeart/2005/8/layout/cycle6"/>
    <dgm:cxn modelId="{10C6016A-D766-44ED-9F8B-4B797867B78E}" type="presParOf" srcId="{9C61D07B-6732-43F6-8C3E-3259A9A963EE}" destId="{9B599E2B-6B70-4C17-B7CD-BC351079E866}" srcOrd="5" destOrd="0" presId="urn:microsoft.com/office/officeart/2005/8/layout/cycle6"/>
    <dgm:cxn modelId="{9A80BF1B-02F1-453C-A437-C5B5A904A540}" type="presParOf" srcId="{9C61D07B-6732-43F6-8C3E-3259A9A963EE}" destId="{1A2029A2-ED1E-426C-892D-94D8F4DED3D9}" srcOrd="6" destOrd="0" presId="urn:microsoft.com/office/officeart/2005/8/layout/cycle6"/>
    <dgm:cxn modelId="{71131317-30F9-446B-A696-63F3D9517D2C}" type="presParOf" srcId="{9C61D07B-6732-43F6-8C3E-3259A9A963EE}" destId="{8FF86525-2068-41E3-BB16-83AC87393E81}" srcOrd="7" destOrd="0" presId="urn:microsoft.com/office/officeart/2005/8/layout/cycle6"/>
    <dgm:cxn modelId="{5B3E3FE9-F851-4048-ACA8-7125A0E9DF35}" type="presParOf" srcId="{9C61D07B-6732-43F6-8C3E-3259A9A963EE}" destId="{69091548-E814-4AA0-A54A-C3353471E456}" srcOrd="8" destOrd="0" presId="urn:microsoft.com/office/officeart/2005/8/layout/cycle6"/>
    <dgm:cxn modelId="{2049B932-16F9-4323-8FD9-811B487FDA87}" type="presParOf" srcId="{9C61D07B-6732-43F6-8C3E-3259A9A963EE}" destId="{12BAA624-349E-4D32-BE76-1431D17460B5}" srcOrd="9" destOrd="0" presId="urn:microsoft.com/office/officeart/2005/8/layout/cycle6"/>
    <dgm:cxn modelId="{292AA1D5-A2B1-48AB-8E80-6A3FA66DD888}" type="presParOf" srcId="{9C61D07B-6732-43F6-8C3E-3259A9A963EE}" destId="{3DF8DFC0-007D-4D2C-A6E1-32AA7B83452B}" srcOrd="10" destOrd="0" presId="urn:microsoft.com/office/officeart/2005/8/layout/cycle6"/>
    <dgm:cxn modelId="{3AD4DB9B-0151-40FA-B4D3-66A04E349AC1}" type="presParOf" srcId="{9C61D07B-6732-43F6-8C3E-3259A9A963EE}" destId="{CDEF84C2-136E-4912-8FE9-B167202A5E98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9A826-52FD-42EA-AC00-58D5026E3216}">
      <dsp:nvSpPr>
        <dsp:cNvPr id="0" name=""/>
        <dsp:cNvSpPr/>
      </dsp:nvSpPr>
      <dsp:spPr>
        <a:xfrm>
          <a:off x="3346400" y="1689"/>
          <a:ext cx="2451199" cy="159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Hypothesis </a:t>
          </a:r>
          <a:endParaRPr lang="en-GB" sz="3100" kern="1200" dirty="0"/>
        </a:p>
      </dsp:txBody>
      <dsp:txXfrm>
        <a:off x="3424177" y="79466"/>
        <a:ext cx="2295645" cy="1437725"/>
      </dsp:txXfrm>
    </dsp:sp>
    <dsp:sp modelId="{67F74BBF-B7A6-4EE1-9ACE-2FBFE00414C9}">
      <dsp:nvSpPr>
        <dsp:cNvPr id="0" name=""/>
        <dsp:cNvSpPr/>
      </dsp:nvSpPr>
      <dsp:spPr>
        <a:xfrm>
          <a:off x="1941329" y="798329"/>
          <a:ext cx="5261341" cy="5261341"/>
        </a:xfrm>
        <a:custGeom>
          <a:avLst/>
          <a:gdLst/>
          <a:ahLst/>
          <a:cxnLst/>
          <a:rect l="0" t="0" r="0" b="0"/>
          <a:pathLst>
            <a:path>
              <a:moveTo>
                <a:pt x="3873902" y="312308"/>
              </a:moveTo>
              <a:arcTo wR="2630670" hR="2630670" stAng="17892157" swAng="26241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39C31-E63E-4F16-93B3-FFE66F935FEE}">
      <dsp:nvSpPr>
        <dsp:cNvPr id="0" name=""/>
        <dsp:cNvSpPr/>
      </dsp:nvSpPr>
      <dsp:spPr>
        <a:xfrm>
          <a:off x="5977071" y="2632360"/>
          <a:ext cx="2451199" cy="159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Data collection </a:t>
          </a:r>
          <a:endParaRPr lang="en-GB" sz="3100" kern="1200" dirty="0"/>
        </a:p>
      </dsp:txBody>
      <dsp:txXfrm>
        <a:off x="6054848" y="2710137"/>
        <a:ext cx="2295645" cy="1437725"/>
      </dsp:txXfrm>
    </dsp:sp>
    <dsp:sp modelId="{9B599E2B-6B70-4C17-B7CD-BC351079E866}">
      <dsp:nvSpPr>
        <dsp:cNvPr id="0" name=""/>
        <dsp:cNvSpPr/>
      </dsp:nvSpPr>
      <dsp:spPr>
        <a:xfrm>
          <a:off x="1941329" y="798329"/>
          <a:ext cx="5261341" cy="5261341"/>
        </a:xfrm>
        <a:custGeom>
          <a:avLst/>
          <a:gdLst/>
          <a:ahLst/>
          <a:cxnLst/>
          <a:rect l="0" t="0" r="0" b="0"/>
          <a:pathLst>
            <a:path>
              <a:moveTo>
                <a:pt x="5131701" y="3446316"/>
              </a:moveTo>
              <a:arcTo wR="2630670" hR="2630670" stAng="1083743" swAng="26241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029A2-ED1E-426C-892D-94D8F4DED3D9}">
      <dsp:nvSpPr>
        <dsp:cNvPr id="0" name=""/>
        <dsp:cNvSpPr/>
      </dsp:nvSpPr>
      <dsp:spPr>
        <a:xfrm>
          <a:off x="3346400" y="5263031"/>
          <a:ext cx="2451199" cy="159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Data analysis </a:t>
          </a:r>
          <a:endParaRPr lang="en-GB" sz="3100" kern="1200" dirty="0"/>
        </a:p>
      </dsp:txBody>
      <dsp:txXfrm>
        <a:off x="3424177" y="5340808"/>
        <a:ext cx="2295645" cy="1437725"/>
      </dsp:txXfrm>
    </dsp:sp>
    <dsp:sp modelId="{69091548-E814-4AA0-A54A-C3353471E456}">
      <dsp:nvSpPr>
        <dsp:cNvPr id="0" name=""/>
        <dsp:cNvSpPr/>
      </dsp:nvSpPr>
      <dsp:spPr>
        <a:xfrm>
          <a:off x="1941329" y="798329"/>
          <a:ext cx="5261341" cy="5261341"/>
        </a:xfrm>
        <a:custGeom>
          <a:avLst/>
          <a:gdLst/>
          <a:ahLst/>
          <a:cxnLst/>
          <a:rect l="0" t="0" r="0" b="0"/>
          <a:pathLst>
            <a:path>
              <a:moveTo>
                <a:pt x="1387439" y="4949033"/>
              </a:moveTo>
              <a:arcTo wR="2630670" hR="2630670" stAng="7092157" swAng="26241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AA624-349E-4D32-BE76-1431D17460B5}">
      <dsp:nvSpPr>
        <dsp:cNvPr id="0" name=""/>
        <dsp:cNvSpPr/>
      </dsp:nvSpPr>
      <dsp:spPr>
        <a:xfrm>
          <a:off x="715729" y="2632360"/>
          <a:ext cx="2451199" cy="159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Check /refine theory </a:t>
          </a:r>
          <a:endParaRPr lang="en-GB" sz="3100" kern="1200" dirty="0"/>
        </a:p>
      </dsp:txBody>
      <dsp:txXfrm>
        <a:off x="793506" y="2710137"/>
        <a:ext cx="2295645" cy="1437725"/>
      </dsp:txXfrm>
    </dsp:sp>
    <dsp:sp modelId="{CDEF84C2-136E-4912-8FE9-B167202A5E98}">
      <dsp:nvSpPr>
        <dsp:cNvPr id="0" name=""/>
        <dsp:cNvSpPr/>
      </dsp:nvSpPr>
      <dsp:spPr>
        <a:xfrm>
          <a:off x="1941329" y="798329"/>
          <a:ext cx="5261341" cy="5261341"/>
        </a:xfrm>
        <a:custGeom>
          <a:avLst/>
          <a:gdLst/>
          <a:ahLst/>
          <a:cxnLst/>
          <a:rect l="0" t="0" r="0" b="0"/>
          <a:pathLst>
            <a:path>
              <a:moveTo>
                <a:pt x="129640" y="1815025"/>
              </a:moveTo>
              <a:arcTo wR="2630670" hR="2630670" stAng="11883743" swAng="26241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DBD6F-9F00-4F48-AF76-F4BCC1FD3A15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5E8FD-8FCE-4754-9DDC-0BD0B0307B9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38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I’m going to present is an evaluation approach which was applied to an existing development program in Lao PDR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Remember the engagement</a:t>
            </a:r>
            <a:r>
              <a:rPr lang="en-AU" b="1" baseline="0" dirty="0" smtClean="0"/>
              <a:t> mechanism is made up of two components – the resource (engagement strategy) + reasoning (cognitive process – interest)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>
                <a:solidFill>
                  <a:schemeClr val="tx1"/>
                </a:solidFill>
              </a:rPr>
              <a:t>Engagement (before UXO land clearance)  - raises awareness of intervention and households request clearance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0" dirty="0" smtClean="0"/>
              <a:t>Remember the engagement</a:t>
            </a:r>
            <a:r>
              <a:rPr lang="en-AU" b="0" baseline="0" dirty="0" smtClean="0"/>
              <a:t> mechanism is made up of two components – the resource (engagement strategy) + reasoning (cognitive process – interest) = request</a:t>
            </a:r>
            <a:endParaRPr lang="en-GB" b="0" dirty="0" smtClean="0"/>
          </a:p>
          <a:p>
            <a:r>
              <a:rPr lang="en-AU" dirty="0" smtClean="0"/>
              <a:t>Cognitive</a:t>
            </a:r>
            <a:r>
              <a:rPr lang="en-AU" baseline="0" dirty="0" smtClean="0"/>
              <a:t> process facilitated by engagement strategy (what program provides)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>
                <a:solidFill>
                  <a:prstClr val="black"/>
                </a:solidFill>
              </a:rPr>
              <a:pPr/>
              <a:t>19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dirty="0" smtClean="0"/>
              <a:t>livelihood goals may include safety and may be different to goals of program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>
                <a:solidFill>
                  <a:prstClr val="black"/>
                </a:solidFill>
              </a:rPr>
              <a:pPr/>
              <a:t>20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Perpetuate status quo and reinforce</a:t>
            </a:r>
            <a:r>
              <a:rPr lang="en-AU" b="1" baseline="0" dirty="0" smtClean="0"/>
              <a:t> existing power relations and inequalities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Now we will look at the second mechanism. You might remember that this also consists</a:t>
            </a:r>
            <a:r>
              <a:rPr lang="en-AU" baseline="0" dirty="0" smtClean="0"/>
              <a:t> of two components – resource (UXO-free land) and reasoning (believe using the UXO free land will contribute to livelihoods and they have the skill to use the land effectively) </a:t>
            </a:r>
            <a:r>
              <a:rPr lang="en-AU" dirty="0" smtClean="0"/>
              <a:t> = land use (assuming during/post UXO clearance engagement</a:t>
            </a:r>
            <a:r>
              <a:rPr lang="en-AU" baseline="0" dirty="0" smtClean="0"/>
              <a:t> mechanism has worked)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>
                <a:solidFill>
                  <a:prstClr val="black"/>
                </a:solidFill>
              </a:rPr>
              <a:t>If believes are reinforced through experience  change is more likely to be sustained (feedback loop)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>
                <a:solidFill>
                  <a:prstClr val="black"/>
                </a:solidFill>
              </a:rPr>
              <a:pPr/>
              <a:t>25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Timing – e.g. during planting season, quality e.g. metal in with rice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>
                <a:solidFill>
                  <a:prstClr val="black"/>
                </a:solidFill>
              </a:rPr>
              <a:pPr/>
              <a:t>26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1043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Starting a chain of other mechanisms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Using the elements of realist evaluation the research identified how program resources can lead to other outcomes which in</a:t>
            </a:r>
            <a:r>
              <a:rPr lang="en-AU" baseline="0" dirty="0" smtClean="0"/>
              <a:t> turn require other mechanisms. The context always influences outcomes.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31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33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34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36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873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Realist method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E8FD-8FCE-4754-9DDC-0BD0B0307B99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3E0F35-EA1D-4928-A1E6-B98620642011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BDB417-D0F9-424D-8183-2341D13C2BA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800" i="1" dirty="0" smtClean="0">
                <a:solidFill>
                  <a:schemeClr val="tx1"/>
                </a:solidFill>
              </a:rPr>
              <a:t>Jo Durham</a:t>
            </a:r>
            <a:endParaRPr lang="en-AU" sz="2800" i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chemeClr val="bg1"/>
                </a:solidFill>
              </a:rPr>
              <a:t>Using multiple sources of evidence to identify causal mechanisms and influence programs  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0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tx1"/>
                </a:solidFill>
              </a:rPr>
              <a:t/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Evaluation context: </a:t>
            </a:r>
            <a:r>
              <a:rPr lang="en-AU" dirty="0">
                <a:solidFill>
                  <a:schemeClr val="tx1"/>
                </a:solidFill>
              </a:rPr>
              <a:t>Unexploded ordnance program in the Lao </a:t>
            </a:r>
            <a:r>
              <a:rPr lang="en-AU" dirty="0" smtClean="0">
                <a:solidFill>
                  <a:schemeClr val="tx1"/>
                </a:solidFill>
              </a:rPr>
              <a:t>PDR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033190"/>
          </a:xfrm>
        </p:spPr>
        <p:txBody>
          <a:bodyPr>
            <a:normAutofit lnSpcReduction="10000"/>
          </a:bodyPr>
          <a:lstStyle/>
          <a:p>
            <a:r>
              <a:rPr lang="en-AU" b="1" dirty="0" smtClean="0">
                <a:solidFill>
                  <a:schemeClr val="tx1"/>
                </a:solidFill>
              </a:rPr>
              <a:t>Program activities: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Survey, community engagement, identification of hazardous areas and removal and destruction of unexploded ordnance 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Program recipients - households /community (particular focus on the poor)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99592" y="4700206"/>
            <a:ext cx="7344584" cy="1660536"/>
            <a:chOff x="899592" y="4700206"/>
            <a:chExt cx="7344584" cy="166053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592" y="4700206"/>
              <a:ext cx="2088000" cy="166050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7884" y="4700206"/>
              <a:ext cx="2088000" cy="166050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4700206"/>
              <a:ext cx="2088000" cy="166053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25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Program logic</a:t>
            </a:r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28596" y="1142984"/>
            <a:ext cx="8238552" cy="4457797"/>
            <a:chOff x="395536" y="1643050"/>
            <a:chExt cx="8238552" cy="4457797"/>
          </a:xfrm>
        </p:grpSpPr>
        <p:sp>
          <p:nvSpPr>
            <p:cNvPr id="5" name="TextBox 4"/>
            <p:cNvSpPr txBox="1"/>
            <p:nvPr/>
          </p:nvSpPr>
          <p:spPr>
            <a:xfrm>
              <a:off x="857224" y="5085184"/>
              <a:ext cx="7776864" cy="101566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b="1" dirty="0" smtClean="0"/>
                <a:t>Rationale: </a:t>
              </a:r>
              <a:r>
                <a:rPr lang="en-AU" sz="2000" dirty="0" smtClean="0"/>
                <a:t>UXO contamination restricts access to livelihood assets and prevents affected communities/households escaping poverty and achieving sustainable livelihoods  </a:t>
              </a:r>
              <a:endParaRPr lang="en-AU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857224" y="4000504"/>
              <a:ext cx="7704856" cy="92333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b="1" dirty="0" smtClean="0"/>
                <a:t>Activities: </a:t>
              </a:r>
              <a:r>
                <a:rPr lang="en-AU" dirty="0" smtClean="0"/>
                <a:t>survey, community engagement to identify contaminated areas and where UXO is poses a barrier to productive land use (focus on poor), UXO removal, post-clearance handover of land</a:t>
              </a:r>
              <a:endParaRPr lang="en-A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224" y="3429000"/>
              <a:ext cx="770485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b="1" dirty="0" smtClean="0"/>
                <a:t>Output:</a:t>
              </a:r>
              <a:r>
                <a:rPr lang="en-AU" dirty="0" smtClean="0"/>
                <a:t> decontaminated land released to community /household </a:t>
              </a:r>
              <a:endParaRPr lang="en-A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7224" y="2571744"/>
              <a:ext cx="7721556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b="1" dirty="0" smtClean="0"/>
                <a:t>Outcome:</a:t>
              </a:r>
              <a:r>
                <a:rPr lang="en-AU" dirty="0" smtClean="0"/>
                <a:t> land used by community/household (farming, wells, rehabilitation/upgrade  of local infrastructure </a:t>
              </a:r>
              <a:endParaRPr lang="en-A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224" y="1643050"/>
              <a:ext cx="7704855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b="1" dirty="0" smtClean="0"/>
                <a:t>Longer term outcomes: </a:t>
              </a:r>
              <a:r>
                <a:rPr lang="en-AU" dirty="0" smtClean="0"/>
                <a:t>land use contributes to improved livelihood outcomes (increased food security, access to infrastructure, health, income)</a:t>
              </a:r>
              <a:endParaRPr lang="en-AU" dirty="0"/>
            </a:p>
          </p:txBody>
        </p:sp>
        <p:sp>
          <p:nvSpPr>
            <p:cNvPr id="14" name="Down Arrow 13"/>
            <p:cNvSpPr/>
            <p:nvPr/>
          </p:nvSpPr>
          <p:spPr>
            <a:xfrm rot="10800000">
              <a:off x="395536" y="2204864"/>
              <a:ext cx="484632" cy="3672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482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91540" lvl="1" indent="-342900" algn="ctr"/>
            <a:r>
              <a:rPr lang="en-AU" sz="4000" dirty="0" smtClean="0">
                <a:solidFill>
                  <a:schemeClr val="bg1"/>
                </a:solidFill>
              </a:rPr>
              <a:t>Evaluation question</a:t>
            </a:r>
          </a:p>
        </p:txBody>
      </p:sp>
    </p:spTree>
    <p:extLst>
      <p:ext uri="{BB962C8B-B14F-4D97-AF65-F5344CB8AC3E}">
        <p14:creationId xmlns:p14="http://schemas.microsoft.com/office/powerpoint/2010/main" val="9534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Evaluation question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>
              <a:solidFill>
                <a:schemeClr val="tx1"/>
              </a:solidFill>
            </a:endParaRPr>
          </a:p>
          <a:p>
            <a:r>
              <a:rPr lang="en-AU" i="1" dirty="0" smtClean="0">
                <a:solidFill>
                  <a:schemeClr val="tx1"/>
                </a:solidFill>
              </a:rPr>
              <a:t>‘Who benefits, in what ways, and in what contexts are livelihoods affected by the removal of unexploded ordnance?’</a:t>
            </a:r>
            <a:endParaRPr lang="en-A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0" y="0"/>
            <a:ext cx="9501222" cy="6858000"/>
            <a:chOff x="0" y="0"/>
            <a:chExt cx="9501222" cy="6858000"/>
          </a:xfrm>
        </p:grpSpPr>
        <p:graphicFrame>
          <p:nvGraphicFramePr>
            <p:cNvPr id="2" name="Diagram 1"/>
            <p:cNvGraphicFramePr/>
            <p:nvPr/>
          </p:nvGraphicFramePr>
          <p:xfrm>
            <a:off x="0" y="0"/>
            <a:ext cx="9144000" cy="6858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6215074" y="571480"/>
              <a:ext cx="32861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 smtClean="0"/>
                <a:t>Observation, discussion practitioners, literature </a:t>
              </a:r>
              <a:endParaRPr lang="en-GB" sz="2400" dirty="0"/>
            </a:p>
          </p:txBody>
        </p:sp>
        <p:cxnSp>
          <p:nvCxnSpPr>
            <p:cNvPr id="5" name="Straight Arrow Connector 4"/>
            <p:cNvCxnSpPr>
              <a:stCxn id="3" idx="1"/>
            </p:cNvCxnSpPr>
            <p:nvPr/>
          </p:nvCxnSpPr>
          <p:spPr>
            <a:xfrm rot="10800000">
              <a:off x="5500694" y="785795"/>
              <a:ext cx="714380" cy="201185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000860" y="4643446"/>
              <a:ext cx="21431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 smtClean="0"/>
                <a:t>Mixed methods </a:t>
              </a:r>
              <a:endParaRPr lang="en-GB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V="1">
              <a:off x="7250925" y="4179099"/>
              <a:ext cx="714380" cy="357190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072198" y="5786454"/>
              <a:ext cx="30718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 smtClean="0"/>
                <a:t>Search for outcome patterns and context</a:t>
              </a:r>
              <a:endParaRPr lang="en-GB" sz="24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0800000">
              <a:off x="5500694" y="6215082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00034" y="1071546"/>
              <a:ext cx="2286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 smtClean="0"/>
                <a:t>Revision/refine initial hypothesis </a:t>
              </a:r>
              <a:endParaRPr lang="en-GB" sz="24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357290" y="1785926"/>
              <a:ext cx="857256" cy="642942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85860"/>
            <a:ext cx="8229600" cy="169009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4400" dirty="0" smtClean="0"/>
              <a:t>Initial hypothesis: Two possible mechanisms (household level)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3429000"/>
            <a:ext cx="6929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 smtClean="0"/>
              <a:t>Engagement mechanism (before, during and post land clearance)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/>
              <a:t>Incentive mechanism </a:t>
            </a: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5860"/>
            <a:ext cx="7772400" cy="102871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4400" dirty="0" smtClean="0">
                <a:solidFill>
                  <a:schemeClr val="tx1"/>
                </a:solidFill>
              </a:rPr>
              <a:t>Engagement mechanism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59570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Engagement (before UXO land clearance)  - raises awareness of intervention and households request clearance 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Engagement (during UXO/post-UXO land clearance) – recipient aware of area of land cleared, confident in the process - sense of safety and land use</a:t>
            </a:r>
          </a:p>
          <a:p>
            <a:endParaRPr lang="en-AU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4400" dirty="0" smtClean="0">
                <a:solidFill>
                  <a:schemeClr val="tx1"/>
                </a:solidFill>
              </a:rPr>
              <a:t>Incentive mechanism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95263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UXO-free land provides an incentive  for households to use the land in more effective ways to improve livelihood outcomes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Findings</a:t>
            </a:r>
            <a:br>
              <a:rPr lang="en-AU" dirty="0" smtClean="0"/>
            </a:br>
            <a:r>
              <a:rPr lang="en-AU" dirty="0" smtClean="0"/>
              <a:t>When does the engagement mechanism work? How? In what contexts? For who?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E</a:t>
            </a:r>
            <a:r>
              <a:rPr lang="en-AU" dirty="0" smtClean="0">
                <a:solidFill>
                  <a:schemeClr val="tx1"/>
                </a:solidFill>
              </a:rPr>
              <a:t>ngagement mechanism works when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8135967" cy="388145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</a:rPr>
              <a:t>Inclusive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</a:rPr>
              <a:t>Appropriate medium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</a:rPr>
              <a:t>Appropriate time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</a:rPr>
              <a:t>Sustained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</a:rPr>
              <a:t>Source is trusted </a:t>
            </a:r>
          </a:p>
          <a:p>
            <a:pPr marL="342900" indent="-342900"/>
            <a:endParaRPr lang="en-AU" sz="26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AU" sz="2600" dirty="0" smtClean="0">
                <a:solidFill>
                  <a:schemeClr val="tx1"/>
                </a:solidFill>
              </a:rPr>
              <a:t>Works by </a:t>
            </a:r>
            <a:r>
              <a:rPr lang="en-AU" sz="2600" b="1" i="1" dirty="0" smtClean="0">
                <a:solidFill>
                  <a:schemeClr val="tx1"/>
                </a:solidFill>
              </a:rPr>
              <a:t>raising awareness, creating interest </a:t>
            </a:r>
            <a:r>
              <a:rPr lang="en-AU" sz="2600" dirty="0" smtClean="0">
                <a:solidFill>
                  <a:schemeClr val="tx1"/>
                </a:solidFill>
              </a:rPr>
              <a:t>and </a:t>
            </a:r>
            <a:r>
              <a:rPr lang="en-AU" sz="2600" b="1" i="1" dirty="0" smtClean="0">
                <a:solidFill>
                  <a:schemeClr val="tx1"/>
                </a:solidFill>
              </a:rPr>
              <a:t>demand</a:t>
            </a:r>
            <a:r>
              <a:rPr lang="en-AU" sz="2600" dirty="0" smtClean="0">
                <a:solidFill>
                  <a:schemeClr val="tx1"/>
                </a:solidFill>
              </a:rPr>
              <a:t> for service </a:t>
            </a:r>
            <a:endParaRPr lang="en-GB" sz="26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AU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AU" sz="2600" dirty="0" smtClean="0">
                <a:solidFill>
                  <a:schemeClr val="tx1"/>
                </a:solidFill>
              </a:rPr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68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Presentation overview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32933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Methodological framework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The evaluation</a:t>
            </a: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The program</a:t>
            </a: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Evaluation question</a:t>
            </a: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Methods </a:t>
            </a: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Evaluation results &amp; influence  </a:t>
            </a: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Reflection on methodological framework</a:t>
            </a:r>
          </a:p>
          <a:p>
            <a:pPr marL="891540" lvl="1" indent="-342900">
              <a:buFont typeface="Perpetua" pitchFamily="18" charset="0"/>
              <a:buChar char="–"/>
            </a:pPr>
            <a:endParaRPr lang="en-AU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AU" dirty="0" smtClean="0">
              <a:solidFill>
                <a:schemeClr val="tx1"/>
              </a:solidFill>
            </a:endParaRP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62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E</a:t>
            </a:r>
            <a:r>
              <a:rPr lang="en-AU" dirty="0" smtClean="0">
                <a:solidFill>
                  <a:schemeClr val="tx1"/>
                </a:solidFill>
              </a:rPr>
              <a:t>ngagement mechanism works in the context of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2547938"/>
            <a:ext cx="8643997" cy="3952896"/>
          </a:xfrm>
        </p:spPr>
        <p:txBody>
          <a:bodyPr>
            <a:normAutofit/>
          </a:bodyPr>
          <a:lstStyle/>
          <a:p>
            <a:pPr marL="342900" indent="-342900"/>
            <a:r>
              <a:rPr lang="en-AU" sz="2600" dirty="0" smtClean="0">
                <a:solidFill>
                  <a:schemeClr val="tx1"/>
                </a:solidFill>
              </a:rPr>
              <a:t> 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2500306"/>
            <a:ext cx="42862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prstClr val="black"/>
                </a:solidFill>
              </a:rPr>
              <a:t>Program context</a:t>
            </a:r>
          </a:p>
          <a:p>
            <a:pPr marL="342900" indent="-342900">
              <a:buClr>
                <a:srgbClr val="D34817"/>
              </a:buClr>
              <a:buFont typeface="Arial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Bureaucracy </a:t>
            </a:r>
          </a:p>
          <a:p>
            <a:pPr marL="342900" indent="-342900">
              <a:buClr>
                <a:srgbClr val="D34817"/>
              </a:buClr>
              <a:buFont typeface="Arial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Organisational professionalism</a:t>
            </a:r>
          </a:p>
          <a:p>
            <a:pPr marL="342900" indent="-342900">
              <a:buClr>
                <a:srgbClr val="D34817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Demarcating users</a:t>
            </a:r>
            <a:endParaRPr lang="en-AU" sz="2400" dirty="0" smtClean="0">
              <a:solidFill>
                <a:prstClr val="black"/>
              </a:solidFill>
            </a:endParaRPr>
          </a:p>
          <a:p>
            <a:endParaRPr lang="en-AU" dirty="0" smtClean="0">
              <a:solidFill>
                <a:prstClr val="black"/>
              </a:solidFill>
            </a:endParaRPr>
          </a:p>
          <a:p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571744"/>
            <a:ext cx="40719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Household context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/>
              <a:t>   Ability to understand process 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/>
              <a:t>   Time to be involved in  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/>
              <a:t>             engagement process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/>
              <a:t>   Have labour  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/>
              <a:t>   Confident in program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/>
              <a:t>   Social/political connections 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/>
              <a:t>   Believe will contribute to </a:t>
            </a:r>
          </a:p>
          <a:p>
            <a:pPr>
              <a:buClr>
                <a:schemeClr val="accent1"/>
              </a:buClr>
            </a:pPr>
            <a:r>
              <a:rPr lang="en-AU" sz="2400" dirty="0" smtClean="0"/>
              <a:t>               livelihood goals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8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Examples of when the engagement mechanism did not work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428868"/>
            <a:ext cx="8501121" cy="4429132"/>
          </a:xfrm>
        </p:spPr>
        <p:txBody>
          <a:bodyPr>
            <a:normAutofit/>
          </a:bodyPr>
          <a:lstStyle/>
          <a:p>
            <a:pPr marL="891540" lvl="1" indent="-342900"/>
            <a:r>
              <a:rPr lang="en-AU" sz="2400" b="1" dirty="0" smtClean="0">
                <a:solidFill>
                  <a:schemeClr val="tx1"/>
                </a:solidFill>
              </a:rPr>
              <a:t>Cognitive: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Unaware of the service 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Misinformed about eligibility (e.g. not sure if had to pay, </a:t>
            </a:r>
            <a:r>
              <a:rPr lang="en-AU" sz="2400" dirty="0" err="1" smtClean="0">
                <a:solidFill>
                  <a:schemeClr val="tx1"/>
                </a:solidFill>
              </a:rPr>
              <a:t>throught</a:t>
            </a:r>
            <a:r>
              <a:rPr lang="en-AU" sz="2400" dirty="0" smtClean="0">
                <a:solidFill>
                  <a:schemeClr val="tx1"/>
                </a:solidFill>
              </a:rPr>
              <a:t> their land too small)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Misinformed about the process – thought were on the list</a:t>
            </a:r>
          </a:p>
          <a:p>
            <a:pPr marL="342900" indent="-342900">
              <a:buFont typeface="Arial" pitchFamily="34" charset="0"/>
              <a:buChar char="•"/>
            </a:pPr>
            <a:endParaRPr lang="en-AU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Examples of when the engagement mechanism did not work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428868"/>
            <a:ext cx="8501121" cy="4429132"/>
          </a:xfrm>
        </p:spPr>
        <p:txBody>
          <a:bodyPr>
            <a:normAutofit/>
          </a:bodyPr>
          <a:lstStyle/>
          <a:p>
            <a:pPr marL="891540" lvl="1" indent="-342900"/>
            <a:r>
              <a:rPr lang="en-AU" sz="2400" b="1" dirty="0" smtClean="0">
                <a:solidFill>
                  <a:schemeClr val="tx1"/>
                </a:solidFill>
              </a:rPr>
              <a:t>Household context: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Low priority – focus on meeting daily food requirements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Low priority – have strategies for managing the risk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Lack of assets (e.g. labour for vegetation removal)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Unable to complete forms (e.g. illiterate, embarrassed to ask for help)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Easier for households </a:t>
            </a:r>
            <a:r>
              <a:rPr lang="en-AU" sz="2400" b="1" i="1" dirty="0" smtClean="0">
                <a:solidFill>
                  <a:schemeClr val="tx1"/>
                </a:solidFill>
              </a:rPr>
              <a:t>with assets </a:t>
            </a:r>
            <a:r>
              <a:rPr lang="en-AU" sz="2400" dirty="0" smtClean="0">
                <a:solidFill>
                  <a:schemeClr val="tx1"/>
                </a:solidFill>
              </a:rPr>
              <a:t>(labour, literacy, social/political connections, basic needs met)</a:t>
            </a:r>
            <a:endParaRPr lang="en-GB" sz="2400" b="1" dirty="0" smtClean="0"/>
          </a:p>
          <a:p>
            <a:pPr marL="891540" lvl="1" indent="-342900">
              <a:buFont typeface="Arial" pitchFamily="34" charset="0"/>
              <a:buChar char="•"/>
            </a:pPr>
            <a:endParaRPr lang="en-AU" sz="2400" dirty="0" smtClean="0">
              <a:solidFill>
                <a:schemeClr val="tx1"/>
              </a:solidFill>
            </a:endParaRPr>
          </a:p>
          <a:p>
            <a:pPr marL="891540" lvl="1" indent="-342900"/>
            <a:endParaRPr lang="en-AU" sz="2400" dirty="0" smtClean="0">
              <a:solidFill>
                <a:schemeClr val="tx1"/>
              </a:solidFill>
            </a:endParaRPr>
          </a:p>
          <a:p>
            <a:pPr marL="891540" lvl="1" indent="-342900"/>
            <a:endParaRPr lang="en-AU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AU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Implications for program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81458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Need to strengthen engagement strategies including: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Staff training for staff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Multiple engagement strategies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Appropriate language and medium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Have and communicate clear criteria for eligibility 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Simple request process</a:t>
            </a:r>
          </a:p>
          <a:p>
            <a:pPr marL="891540" lvl="1" indent="-342900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Monitor participation/engagement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37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Findings</a:t>
            </a:r>
            <a:br>
              <a:rPr lang="en-AU" dirty="0"/>
            </a:br>
            <a:r>
              <a:rPr lang="en-AU" dirty="0" smtClean="0"/>
              <a:t> When does the incentive mechanism work? How? In what contexts? For who?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Incentive mechanism works when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2000" dirty="0" smtClean="0">
              <a:solidFill>
                <a:schemeClr val="tx1"/>
              </a:solidFill>
            </a:endParaRPr>
          </a:p>
          <a:p>
            <a:endParaRPr lang="en-AU" sz="2000" dirty="0" smtClean="0">
              <a:solidFill>
                <a:schemeClr val="tx1"/>
              </a:solidFill>
            </a:endParaRPr>
          </a:p>
          <a:p>
            <a:endParaRPr lang="en-AU" sz="2000" dirty="0" smtClean="0">
              <a:solidFill>
                <a:schemeClr val="tx1"/>
              </a:solidFill>
            </a:endParaRPr>
          </a:p>
          <a:p>
            <a:endParaRPr lang="en-AU" sz="2000" dirty="0" smtClean="0">
              <a:solidFill>
                <a:schemeClr val="tx1"/>
              </a:solidFill>
            </a:endParaRPr>
          </a:p>
          <a:p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7158" y="2648224"/>
            <a:ext cx="8692713" cy="646331"/>
            <a:chOff x="3428991" y="2500306"/>
            <a:chExt cx="5715009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3428991" y="2500306"/>
              <a:ext cx="29516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AU" dirty="0" smtClean="0">
                <a:solidFill>
                  <a:prstClr val="black"/>
                </a:solidFill>
              </a:endParaRPr>
            </a:p>
            <a:p>
              <a:endParaRPr lang="en-AU" dirty="0">
                <a:solidFill>
                  <a:prstClr val="black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79704" y="2500306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AU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71472" y="2928934"/>
            <a:ext cx="8572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Believe have ability to undertake planned action 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n-AU" sz="24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Believe the planned action will contribute to livelihood goals </a:t>
            </a:r>
          </a:p>
          <a:p>
            <a:pPr marL="342900" indent="-342900">
              <a:buClr>
                <a:schemeClr val="accent1"/>
              </a:buClr>
            </a:pPr>
            <a:endParaRPr lang="en-AU" sz="2400" dirty="0" smtClean="0">
              <a:solidFill>
                <a:prstClr val="black"/>
              </a:solidFill>
            </a:endParaRP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</a:rPr>
              <a:t>    Believe that land has been cleared of UXO to satisfactory standard</a:t>
            </a:r>
          </a:p>
          <a:p>
            <a:pPr>
              <a:buClr>
                <a:schemeClr val="accent1"/>
              </a:buClr>
            </a:pPr>
            <a:endParaRPr lang="en-AU" sz="2400" dirty="0" smtClean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6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Incentive mechanism works in the context of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61382"/>
          </a:xfrm>
        </p:spPr>
        <p:txBody>
          <a:bodyPr>
            <a:normAutofit/>
          </a:bodyPr>
          <a:lstStyle/>
          <a:p>
            <a:endParaRPr lang="en-AU" sz="2000" dirty="0" smtClean="0">
              <a:solidFill>
                <a:schemeClr val="tx1"/>
              </a:solidFill>
            </a:endParaRPr>
          </a:p>
          <a:p>
            <a:endParaRPr lang="en-AU" sz="2000" dirty="0" smtClean="0">
              <a:solidFill>
                <a:schemeClr val="tx1"/>
              </a:solidFill>
            </a:endParaRPr>
          </a:p>
          <a:p>
            <a:endParaRPr lang="en-AU" sz="2000" dirty="0" smtClean="0">
              <a:solidFill>
                <a:schemeClr val="tx1"/>
              </a:solidFill>
            </a:endParaRPr>
          </a:p>
          <a:p>
            <a:endParaRPr lang="en-AU" sz="2000" dirty="0" smtClean="0">
              <a:solidFill>
                <a:schemeClr val="tx1"/>
              </a:solidFill>
            </a:endParaRPr>
          </a:p>
          <a:p>
            <a:endParaRPr lang="en-AU" sz="2000" dirty="0" smtClean="0">
              <a:solidFill>
                <a:schemeClr val="tx1"/>
              </a:solidFill>
            </a:endParaRPr>
          </a:p>
          <a:p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357158" y="2648224"/>
            <a:ext cx="8692713" cy="2123658"/>
            <a:chOff x="3428991" y="2500306"/>
            <a:chExt cx="5715009" cy="2123658"/>
          </a:xfrm>
        </p:grpSpPr>
        <p:sp>
          <p:nvSpPr>
            <p:cNvPr id="4" name="TextBox 3"/>
            <p:cNvSpPr txBox="1"/>
            <p:nvPr/>
          </p:nvSpPr>
          <p:spPr>
            <a:xfrm>
              <a:off x="3428991" y="2500306"/>
              <a:ext cx="295164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b="1" dirty="0" smtClean="0"/>
                <a:t>Household context</a:t>
              </a:r>
            </a:p>
            <a:p>
              <a:pPr marL="342900" indent="-342900">
                <a:buClr>
                  <a:srgbClr val="D34817"/>
                </a:buClr>
                <a:buFont typeface="Arial" pitchFamily="34" charset="0"/>
                <a:buChar char="•"/>
              </a:pPr>
              <a:r>
                <a:rPr lang="en-AU" sz="2400" dirty="0" smtClean="0">
                  <a:solidFill>
                    <a:prstClr val="black"/>
                  </a:solidFill>
                </a:rPr>
                <a:t>Access to assets </a:t>
              </a:r>
            </a:p>
            <a:p>
              <a:pPr marL="342900" indent="-342900">
                <a:buClr>
                  <a:srgbClr val="D34817"/>
                </a:buClr>
                <a:buFont typeface="Arial" pitchFamily="34" charset="0"/>
                <a:buChar char="•"/>
              </a:pPr>
              <a:r>
                <a:rPr lang="en-AU" sz="2400" dirty="0" smtClean="0">
                  <a:solidFill>
                    <a:prstClr val="black"/>
                  </a:solidFill>
                </a:rPr>
                <a:t>Sense of ownership </a:t>
              </a:r>
            </a:p>
            <a:p>
              <a:pPr marL="342900" indent="-342900">
                <a:buClr>
                  <a:srgbClr val="D34817"/>
                </a:buClr>
                <a:buFont typeface="Arial" pitchFamily="34" charset="0"/>
                <a:buChar char="•"/>
              </a:pPr>
              <a:r>
                <a:rPr lang="en-AU" sz="2400" dirty="0" smtClean="0">
                  <a:solidFill>
                    <a:prstClr val="black"/>
                  </a:solidFill>
                </a:rPr>
                <a:t>Bureaucracy (timing/engagement)</a:t>
              </a:r>
            </a:p>
            <a:p>
              <a:endParaRPr lang="en-AU" dirty="0" smtClean="0">
                <a:solidFill>
                  <a:prstClr val="black"/>
                </a:solidFill>
              </a:endParaRPr>
            </a:p>
            <a:p>
              <a:endParaRPr lang="en-AU" dirty="0">
                <a:solidFill>
                  <a:prstClr val="black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79704" y="2500306"/>
              <a:ext cx="2664296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b="1" dirty="0" smtClean="0">
                  <a:solidFill>
                    <a:prstClr val="black"/>
                  </a:solidFill>
                </a:rPr>
                <a:t>Program context</a:t>
              </a:r>
            </a:p>
            <a:p>
              <a:pPr marL="342900" indent="-342900">
                <a:buClr>
                  <a:srgbClr val="D34817"/>
                </a:buClr>
                <a:buFont typeface="Arial" pitchFamily="34" charset="0"/>
                <a:buChar char="•"/>
              </a:pPr>
              <a:r>
                <a:rPr lang="en-AU" sz="2400" dirty="0" smtClean="0">
                  <a:solidFill>
                    <a:prstClr val="black"/>
                  </a:solidFill>
                </a:rPr>
                <a:t>Bureaucracy </a:t>
              </a:r>
            </a:p>
            <a:p>
              <a:pPr marL="342900" indent="-342900">
                <a:buClr>
                  <a:srgbClr val="D34817"/>
                </a:buClr>
                <a:buFont typeface="Arial" pitchFamily="34" charset="0"/>
                <a:buChar char="•"/>
              </a:pPr>
              <a:r>
                <a:rPr lang="en-AU" sz="2400" dirty="0" smtClean="0">
                  <a:solidFill>
                    <a:prstClr val="black"/>
                  </a:solidFill>
                </a:rPr>
                <a:t>Organisational professionalism</a:t>
              </a:r>
            </a:p>
            <a:p>
              <a:pPr marL="342900" indent="-342900">
                <a:buClr>
                  <a:srgbClr val="D34817"/>
                </a:buClr>
              </a:pPr>
              <a:endParaRPr lang="en-AU" sz="2400" dirty="0">
                <a:solidFill>
                  <a:prstClr val="black"/>
                </a:solidFill>
              </a:endParaRPr>
            </a:p>
            <a:p>
              <a:endParaRPr lang="en-AU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86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Examples of when the incentive </a:t>
            </a:r>
            <a:r>
              <a:rPr lang="en-AU" dirty="0">
                <a:solidFill>
                  <a:schemeClr val="tx1"/>
                </a:solidFill>
              </a:rPr>
              <a:t>mechanism did not </a:t>
            </a:r>
            <a:r>
              <a:rPr lang="en-AU" dirty="0" smtClean="0">
                <a:solidFill>
                  <a:schemeClr val="tx1"/>
                </a:solidFill>
              </a:rPr>
              <a:t>work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310062"/>
          </a:xfrm>
        </p:spPr>
        <p:txBody>
          <a:bodyPr>
            <a:normAutofit/>
          </a:bodyPr>
          <a:lstStyle/>
          <a:p>
            <a:pPr lvl="1"/>
            <a:r>
              <a:rPr lang="en-AU" sz="2400" b="1" dirty="0" smtClean="0">
                <a:solidFill>
                  <a:schemeClr val="tx1"/>
                </a:solidFill>
              </a:rPr>
              <a:t>Cognitive: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Lack of ownership (engagement?)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UXO found on cleared land (quality of clearance or engagement?)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No plan to change land use</a:t>
            </a:r>
          </a:p>
          <a:p>
            <a:pPr lvl="1"/>
            <a:endParaRPr lang="en-A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362075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Examples of when the incentive </a:t>
            </a:r>
            <a:r>
              <a:rPr lang="en-AU" dirty="0">
                <a:solidFill>
                  <a:schemeClr val="tx1"/>
                </a:solidFill>
              </a:rPr>
              <a:t>mechanism did not </a:t>
            </a:r>
            <a:r>
              <a:rPr lang="en-AU" dirty="0" smtClean="0">
                <a:solidFill>
                  <a:schemeClr val="tx1"/>
                </a:solidFill>
              </a:rPr>
              <a:t>work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310062"/>
          </a:xfrm>
        </p:spPr>
        <p:txBody>
          <a:bodyPr>
            <a:normAutofit/>
          </a:bodyPr>
          <a:lstStyle/>
          <a:p>
            <a:pPr lvl="1"/>
            <a:r>
              <a:rPr lang="en-AU" sz="2400" b="1" dirty="0" smtClean="0">
                <a:solidFill>
                  <a:schemeClr val="tx1"/>
                </a:solidFill>
              </a:rPr>
              <a:t>Household context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Increased value – sold, redistributed, leased (rare)</a:t>
            </a:r>
            <a:endParaRPr lang="en-GB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Believe do not have skills/knowledge (e.g. switch to cash crops)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Unsure in effectiveness of different methods 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Negative past experience (e.g. grow bananas but cannot sell)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Lack of access to assets (labour, skills, knowledge, literacy, equipment, seeds, markets)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Low priority - focus on meeting basic needs in proven way</a:t>
            </a:r>
          </a:p>
          <a:p>
            <a:pPr lvl="1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No monitoring (policing)</a:t>
            </a:r>
          </a:p>
          <a:p>
            <a:pPr lvl="1">
              <a:buFont typeface="Arial" pitchFamily="34" charset="0"/>
              <a:buChar char="•"/>
            </a:pPr>
            <a:endParaRPr lang="en-AU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Implications for program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96929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Effective engagement 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Work with community – widen ownership 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Work with community – increase community efficacy/diffusion of innovation 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Link communities with other service providers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134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42900" indent="-342900"/>
            <a:r>
              <a:rPr lang="en-AU" dirty="0" smtClean="0">
                <a:solidFill>
                  <a:schemeClr val="bg1"/>
                </a:solidFill>
              </a:rPr>
              <a:t>Methodological framework</a:t>
            </a:r>
          </a:p>
        </p:txBody>
      </p:sp>
    </p:spTree>
    <p:extLst>
      <p:ext uri="{BB962C8B-B14F-4D97-AF65-F5344CB8AC3E}">
        <p14:creationId xmlns:p14="http://schemas.microsoft.com/office/powerpoint/2010/main" val="388547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One resource can lead to another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3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214282" y="536800"/>
            <a:ext cx="8717887" cy="6321200"/>
            <a:chOff x="204247" y="391601"/>
            <a:chExt cx="8717887" cy="5305524"/>
          </a:xfrm>
        </p:grpSpPr>
        <p:sp>
          <p:nvSpPr>
            <p:cNvPr id="2" name="TextBox 1"/>
            <p:cNvSpPr txBox="1"/>
            <p:nvPr/>
          </p:nvSpPr>
          <p:spPr>
            <a:xfrm>
              <a:off x="204247" y="4224680"/>
              <a:ext cx="1512168" cy="100746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Effective engagement strategy before UXO clearance</a:t>
              </a:r>
              <a:endParaRPr lang="en-A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79712" y="4224680"/>
              <a:ext cx="1584176" cy="12399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Aware/ interested</a:t>
              </a:r>
            </a:p>
            <a:p>
              <a:r>
                <a:rPr lang="en-AU" dirty="0" smtClean="0"/>
                <a:t>&amp; have assets &amp; believe to be beneficial  </a:t>
              </a:r>
              <a:endParaRPr lang="en-A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23928" y="4224680"/>
              <a:ext cx="1582484" cy="12399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Request  UXO </a:t>
              </a:r>
            </a:p>
            <a:p>
              <a:r>
                <a:rPr lang="en-AU" dirty="0" smtClean="0"/>
                <a:t>land clearance </a:t>
              </a:r>
            </a:p>
            <a:p>
              <a:r>
                <a:rPr lang="en-AU" dirty="0" smtClean="0"/>
                <a:t>&amp; HH has labour</a:t>
              </a:r>
            </a:p>
            <a:p>
              <a:r>
                <a:rPr lang="en-AU" dirty="0" smtClean="0"/>
                <a:t>&amp; effective </a:t>
              </a:r>
            </a:p>
            <a:p>
              <a:r>
                <a:rPr lang="en-AU" dirty="0" smtClean="0"/>
                <a:t>engagement</a:t>
              </a:r>
              <a:endParaRPr lang="en-A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68561" y="4224680"/>
              <a:ext cx="1656184" cy="147244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Land UXO cleared</a:t>
              </a:r>
            </a:p>
            <a:p>
              <a:r>
                <a:rPr lang="en-AU" dirty="0"/>
                <a:t>&amp;</a:t>
              </a:r>
              <a:r>
                <a:rPr lang="en-AU" dirty="0" smtClean="0"/>
                <a:t> </a:t>
              </a:r>
              <a:r>
                <a:rPr lang="en-AU" dirty="0"/>
                <a:t>have assets </a:t>
              </a:r>
              <a:r>
                <a:rPr lang="en-AU" dirty="0" smtClean="0"/>
                <a:t>&amp; believe to be beneficial </a:t>
              </a:r>
              <a:endParaRPr lang="en-AU" dirty="0"/>
            </a:p>
            <a:p>
              <a:r>
                <a:rPr lang="en-AU" dirty="0" smtClean="0"/>
                <a:t> &amp; trust quality</a:t>
              </a:r>
              <a:endParaRPr lang="en-A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00958" y="4378036"/>
              <a:ext cx="1419313" cy="100746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All weather road built safely &amp; maintained </a:t>
              </a:r>
              <a:endParaRPr lang="en-A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29520" y="3569456"/>
              <a:ext cx="1467068" cy="542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Buyers come </a:t>
              </a:r>
            </a:p>
            <a:p>
              <a:r>
                <a:rPr lang="en-AU" dirty="0" smtClean="0"/>
                <a:t>into the village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29520" y="1530832"/>
              <a:ext cx="1492614" cy="162743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Have goods to sell &amp; knowledge of market &amp; believe to be beneficial </a:t>
              </a:r>
              <a:endParaRPr lang="en-AU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15206" y="391601"/>
              <a:ext cx="1023538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Small cash income</a:t>
              </a:r>
              <a:endParaRPr lang="en-AU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00430" y="1559939"/>
              <a:ext cx="1351711" cy="100746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Better access information, e.g. health and education</a:t>
              </a:r>
              <a:endParaRPr lang="en-A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57818" y="2190387"/>
              <a:ext cx="1440160" cy="100746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Labour market &amp; saleable skills </a:t>
              </a:r>
              <a:r>
                <a:rPr lang="en-AU" dirty="0"/>
                <a:t>&amp;</a:t>
              </a:r>
              <a:r>
                <a:rPr lang="en-AU" dirty="0" smtClean="0"/>
                <a:t> believe to be beneficial </a:t>
              </a:r>
              <a:endParaRPr lang="en-AU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716415" y="4640178"/>
              <a:ext cx="26329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563888" y="4640178"/>
              <a:ext cx="36004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436096" y="4640178"/>
              <a:ext cx="23246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324745" y="4640178"/>
              <a:ext cx="3572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253856" y="4049132"/>
              <a:ext cx="0" cy="2909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6200000" flipV="1">
              <a:off x="6538435" y="3212676"/>
              <a:ext cx="1139231" cy="10715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0800000">
              <a:off x="4500562" y="2639210"/>
              <a:ext cx="3199724" cy="18005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 flipV="1">
              <a:off x="8251057" y="3269658"/>
              <a:ext cx="5599" cy="2793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6200000" flipV="1">
              <a:off x="7845388" y="1392824"/>
              <a:ext cx="239837" cy="214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572132" y="1350954"/>
              <a:ext cx="1182162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Sell labour</a:t>
              </a:r>
              <a:endParaRPr lang="en-AU" sz="2000" dirty="0"/>
            </a:p>
          </p:txBody>
        </p:sp>
        <p:cxnSp>
          <p:nvCxnSpPr>
            <p:cNvPr id="51" name="Straight Arrow Connector 50"/>
            <p:cNvCxnSpPr>
              <a:endCxn id="49" idx="2"/>
            </p:cNvCxnSpPr>
            <p:nvPr/>
          </p:nvCxnSpPr>
          <p:spPr>
            <a:xfrm rot="5400000" flipH="1" flipV="1">
              <a:off x="5945035" y="1939631"/>
              <a:ext cx="406745" cy="29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6633667" y="1231035"/>
              <a:ext cx="701230" cy="2089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755576" y="980728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Mediated by policies, institutions, markets, social/cultural norms, climate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5590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Reflections on methods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72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Reflections on methodological framework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95772"/>
          </a:xfrm>
        </p:spPr>
        <p:txBody>
          <a:bodyPr>
            <a:normAutofit fontScale="25000" lnSpcReduction="20000"/>
          </a:bodyPr>
          <a:lstStyle/>
          <a:p>
            <a:pPr marL="685800" indent="-685800"/>
            <a:r>
              <a:rPr lang="en-AU" sz="9600" dirty="0" smtClean="0">
                <a:solidFill>
                  <a:schemeClr val="tx1"/>
                </a:solidFill>
              </a:rPr>
              <a:t>Helped highlight: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AU" sz="9600" b="1" i="1" dirty="0" smtClean="0">
                <a:solidFill>
                  <a:schemeClr val="tx1"/>
                </a:solidFill>
              </a:rPr>
              <a:t>Who </a:t>
            </a:r>
            <a:r>
              <a:rPr lang="en-AU" sz="9600" dirty="0" smtClean="0">
                <a:solidFill>
                  <a:schemeClr val="tx1"/>
                </a:solidFill>
              </a:rPr>
              <a:t>benefited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AU" sz="9600" dirty="0" smtClean="0">
                <a:solidFill>
                  <a:schemeClr val="tx1"/>
                </a:solidFill>
              </a:rPr>
              <a:t>Helped explain outcomes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AU" sz="9600" dirty="0" smtClean="0">
                <a:solidFill>
                  <a:schemeClr val="tx1"/>
                </a:solidFill>
              </a:rPr>
              <a:t>It recognised the importance of </a:t>
            </a:r>
            <a:r>
              <a:rPr lang="en-AU" sz="9600" b="1" i="1" dirty="0" smtClean="0">
                <a:solidFill>
                  <a:schemeClr val="tx1"/>
                </a:solidFill>
              </a:rPr>
              <a:t>people</a:t>
            </a:r>
            <a:r>
              <a:rPr lang="en-AU" sz="9600" dirty="0" smtClean="0">
                <a:solidFill>
                  <a:schemeClr val="tx1"/>
                </a:solidFill>
              </a:rPr>
              <a:t> in the evaluation 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AU" sz="9600" dirty="0" smtClean="0">
                <a:solidFill>
                  <a:schemeClr val="tx1"/>
                </a:solidFill>
              </a:rPr>
              <a:t>Highlighted where the program could intervene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AU" sz="9600" dirty="0" smtClean="0">
                <a:solidFill>
                  <a:schemeClr val="tx1"/>
                </a:solidFill>
              </a:rPr>
              <a:t>Built on what program staff already knew (logical frameworks)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AU" sz="9600" dirty="0" smtClean="0">
                <a:solidFill>
                  <a:schemeClr val="tx1"/>
                </a:solidFill>
              </a:rPr>
              <a:t>Worked well in a context where no baseline was available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25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Reflections on methodological framework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95772"/>
          </a:xfrm>
        </p:spPr>
        <p:txBody>
          <a:bodyPr>
            <a:normAutofit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Qualitative </a:t>
            </a:r>
            <a:r>
              <a:rPr lang="en-AU" dirty="0" smtClean="0">
                <a:solidFill>
                  <a:schemeClr val="tx1"/>
                </a:solidFill>
              </a:rPr>
              <a:t>methods essential in exploring mechanisms and </a:t>
            </a:r>
            <a:r>
              <a:rPr lang="en-AU" dirty="0" smtClean="0">
                <a:solidFill>
                  <a:schemeClr val="tx1"/>
                </a:solidFill>
              </a:rPr>
              <a:t>contexts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Need for language to be adapted for audience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Raised issues of how different outcomes are valued &amp; tensions between expected outcomes and reported outcomes for target group </a:t>
            </a:r>
            <a:endParaRPr lang="en-AU" sz="8000" dirty="0" smtClean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Acknowledgements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681262"/>
          </a:xfrm>
        </p:spPr>
        <p:txBody>
          <a:bodyPr>
            <a:normAutofit/>
          </a:bodyPr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MAG (Mines Advisory Group)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NRA (National Regulatory Authority for the UXO sector Lao PDR</a:t>
            </a:r>
          </a:p>
          <a:p>
            <a:pPr algn="l"/>
            <a:r>
              <a:rPr lang="en-AU" dirty="0" err="1">
                <a:solidFill>
                  <a:schemeClr val="tx1"/>
                </a:solidFill>
              </a:rPr>
              <a:t>Vong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 smtClean="0">
                <a:solidFill>
                  <a:schemeClr val="tx1"/>
                </a:solidFill>
              </a:rPr>
              <a:t>Nanhthavong</a:t>
            </a:r>
            <a:r>
              <a:rPr lang="en-AU" dirty="0" smtClean="0">
                <a:solidFill>
                  <a:schemeClr val="tx1"/>
                </a:solidFill>
              </a:rPr>
              <a:t>, Co-researcher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Respondents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Photos courtesy of MAG</a:t>
            </a:r>
            <a:endParaRPr lang="en-AU" dirty="0">
              <a:solidFill>
                <a:schemeClr val="tx1"/>
              </a:solidFill>
            </a:endParaRPr>
          </a:p>
          <a:p>
            <a:pPr algn="l"/>
            <a:endParaRPr lang="en-AU" dirty="0">
              <a:solidFill>
                <a:schemeClr val="tx1"/>
              </a:solidFill>
            </a:endParaRPr>
          </a:p>
          <a:p>
            <a:pPr algn="l"/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362075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References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401342"/>
          </a:xfrm>
        </p:spPr>
        <p:txBody>
          <a:bodyPr>
            <a:normAutofit/>
          </a:bodyPr>
          <a:lstStyle/>
          <a:p>
            <a:pPr algn="l"/>
            <a:r>
              <a:rPr lang="en-AU" dirty="0" err="1" smtClean="0">
                <a:solidFill>
                  <a:schemeClr val="tx1"/>
                </a:solidFill>
              </a:rPr>
              <a:t>Pawson</a:t>
            </a:r>
            <a:r>
              <a:rPr lang="en-AU" dirty="0">
                <a:solidFill>
                  <a:schemeClr val="tx1"/>
                </a:solidFill>
              </a:rPr>
              <a:t>, R., &amp; Tilley, N. (1997). Realistic Evaluation. London: Sage Publications</a:t>
            </a:r>
            <a:r>
              <a:rPr lang="en-A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AU" dirty="0" err="1" smtClean="0">
                <a:solidFill>
                  <a:schemeClr val="tx1"/>
                </a:solidFill>
              </a:rPr>
              <a:t>Sayer</a:t>
            </a:r>
            <a:r>
              <a:rPr lang="en-AU" dirty="0">
                <a:solidFill>
                  <a:schemeClr val="tx1"/>
                </a:solidFill>
              </a:rPr>
              <a:t>, A. (2000). </a:t>
            </a:r>
            <a:r>
              <a:rPr lang="en-AU" i="1" dirty="0" smtClean="0">
                <a:solidFill>
                  <a:schemeClr val="tx1"/>
                </a:solidFill>
              </a:rPr>
              <a:t>Realism and Social Science</a:t>
            </a:r>
            <a:r>
              <a:rPr lang="en-AU" dirty="0" smtClean="0">
                <a:solidFill>
                  <a:schemeClr val="tx1"/>
                </a:solidFill>
              </a:rPr>
              <a:t>. London: Sage.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35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AU" dirty="0" smtClean="0">
                <a:solidFill>
                  <a:schemeClr val="tx1"/>
                </a:solidFill>
              </a:rPr>
              <a:t>Methodological framework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68937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The combination of </a:t>
            </a:r>
            <a:r>
              <a:rPr lang="en-AU" b="1" i="1" dirty="0" smtClean="0">
                <a:solidFill>
                  <a:schemeClr val="tx1"/>
                </a:solidFill>
              </a:rPr>
              <a:t>participant reasoning </a:t>
            </a:r>
            <a:r>
              <a:rPr lang="en-AU" dirty="0" smtClean="0">
                <a:solidFill>
                  <a:schemeClr val="tx1"/>
                </a:solidFill>
              </a:rPr>
              <a:t>and </a:t>
            </a:r>
            <a:r>
              <a:rPr lang="en-AU" b="1" i="1" dirty="0" smtClean="0">
                <a:solidFill>
                  <a:schemeClr val="tx1"/>
                </a:solidFill>
              </a:rPr>
              <a:t>program resources </a:t>
            </a:r>
            <a:r>
              <a:rPr lang="en-AU" dirty="0" smtClean="0">
                <a:solidFill>
                  <a:schemeClr val="tx1"/>
                </a:solidFill>
              </a:rPr>
              <a:t>enables programs to ‘work’ (program </a:t>
            </a:r>
            <a:r>
              <a:rPr lang="en-AU" b="1" i="1" dirty="0" smtClean="0">
                <a:solidFill>
                  <a:schemeClr val="tx1"/>
                </a:solidFill>
              </a:rPr>
              <a:t>‘mechanism</a:t>
            </a:r>
            <a:r>
              <a:rPr lang="en-AU" dirty="0" smtClean="0">
                <a:solidFill>
                  <a:schemeClr val="tx1"/>
                </a:solidFill>
              </a:rPr>
              <a:t>’)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Mechanisms can work at different levels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The </a:t>
            </a:r>
            <a:r>
              <a:rPr lang="en-AU" b="1" i="1" dirty="0" smtClean="0">
                <a:solidFill>
                  <a:schemeClr val="tx1"/>
                </a:solidFill>
              </a:rPr>
              <a:t>contexts </a:t>
            </a:r>
            <a:r>
              <a:rPr lang="en-AU" dirty="0" smtClean="0">
                <a:solidFill>
                  <a:schemeClr val="tx1"/>
                </a:solidFill>
              </a:rPr>
              <a:t>in which programs operate make a difference to the outcomes they achieve </a:t>
            </a:r>
          </a:p>
          <a:p>
            <a:pPr marL="891540" lvl="1" indent="-342900"/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AU" dirty="0" smtClean="0">
                <a:solidFill>
                  <a:schemeClr val="tx1"/>
                </a:solidFill>
              </a:rPr>
              <a:t>Methodological framework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9577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 Household livelihood strategies are influenced by access to livelihood </a:t>
            </a:r>
            <a:r>
              <a:rPr lang="en-AU" dirty="0" smtClean="0">
                <a:solidFill>
                  <a:schemeClr val="tx1"/>
                </a:solidFill>
              </a:rPr>
              <a:t>resources:</a:t>
            </a:r>
            <a:endParaRPr lang="en-AU" dirty="0" smtClean="0">
              <a:solidFill>
                <a:schemeClr val="tx1"/>
              </a:solidFill>
            </a:endParaRPr>
          </a:p>
          <a:p>
            <a:pPr lvl="1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Skills, education, knowledge, labour, health (human)</a:t>
            </a:r>
          </a:p>
          <a:p>
            <a:pPr lvl="1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Social contacts, networks relationships (social)</a:t>
            </a:r>
          </a:p>
          <a:p>
            <a:pPr lvl="1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Safe drinking water, roads, equipment (physical)</a:t>
            </a:r>
          </a:p>
          <a:p>
            <a:pPr lvl="1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Credit, savings (finance)</a:t>
            </a:r>
          </a:p>
          <a:p>
            <a:pPr lvl="1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Land, forest, water (natural)</a:t>
            </a:r>
          </a:p>
          <a:p>
            <a:pPr>
              <a:buFont typeface="Arial" pitchFamily="34" charset="0"/>
              <a:buChar char="•"/>
            </a:pPr>
            <a:endParaRPr lang="en-AU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 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Methodological framework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3858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Livelihood choices and outcomes are influenced by </a:t>
            </a:r>
            <a:r>
              <a:rPr lang="en-AU" dirty="0" smtClean="0">
                <a:solidFill>
                  <a:schemeClr val="tx1"/>
                </a:solidFill>
              </a:rPr>
              <a:t>context:</a:t>
            </a:r>
            <a:endParaRPr lang="en-AU" dirty="0" smtClean="0">
              <a:solidFill>
                <a:schemeClr val="tx1"/>
              </a:solidFill>
            </a:endParaRP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Individual </a:t>
            </a: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Family</a:t>
            </a: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Community</a:t>
            </a: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Program</a:t>
            </a:r>
          </a:p>
          <a:p>
            <a:pPr marL="891540" lvl="1" indent="-342900">
              <a:buFont typeface="Perpetua" pitchFamily="18" charset="0"/>
              <a:buChar char="–"/>
            </a:pPr>
            <a:r>
              <a:rPr lang="en-AU" sz="2400" dirty="0" smtClean="0">
                <a:solidFill>
                  <a:schemeClr val="tx1"/>
                </a:solidFill>
              </a:rPr>
              <a:t>Broader community </a:t>
            </a:r>
          </a:p>
          <a:p>
            <a:pPr marL="891540" lvl="1" indent="-342900"/>
            <a:r>
              <a:rPr lang="en-AU" sz="2400" dirty="0" smtClean="0">
                <a:solidFill>
                  <a:schemeClr val="tx1"/>
                </a:solidFill>
              </a:rPr>
              <a:t>The </a:t>
            </a:r>
            <a:r>
              <a:rPr lang="en-AU" sz="2400" b="1" i="1" dirty="0" smtClean="0">
                <a:solidFill>
                  <a:schemeClr val="tx1"/>
                </a:solidFill>
              </a:rPr>
              <a:t>interaction</a:t>
            </a:r>
            <a:r>
              <a:rPr lang="en-AU" sz="2400" dirty="0" smtClean="0">
                <a:solidFill>
                  <a:schemeClr val="tx1"/>
                </a:solidFill>
              </a:rPr>
              <a:t> between the </a:t>
            </a:r>
            <a:r>
              <a:rPr lang="en-AU" sz="2400" b="1" i="1" dirty="0" smtClean="0">
                <a:solidFill>
                  <a:schemeClr val="tx1"/>
                </a:solidFill>
              </a:rPr>
              <a:t>program, its resources, the program recipient and the context </a:t>
            </a:r>
            <a:r>
              <a:rPr lang="en-AU" sz="2400" dirty="0" smtClean="0">
                <a:solidFill>
                  <a:schemeClr val="tx1"/>
                </a:solidFill>
              </a:rPr>
              <a:t>determines </a:t>
            </a:r>
            <a:r>
              <a:rPr lang="en-AU" sz="2400" b="1" i="1" dirty="0" smtClean="0">
                <a:solidFill>
                  <a:schemeClr val="tx1"/>
                </a:solidFill>
              </a:rPr>
              <a:t>program recipient  choice </a:t>
            </a:r>
            <a:r>
              <a:rPr lang="en-AU" sz="2400" dirty="0" smtClean="0">
                <a:solidFill>
                  <a:schemeClr val="tx1"/>
                </a:solidFill>
              </a:rPr>
              <a:t>and </a:t>
            </a:r>
            <a:r>
              <a:rPr lang="en-AU" sz="2400" b="1" i="1" dirty="0" smtClean="0">
                <a:solidFill>
                  <a:schemeClr val="tx1"/>
                </a:solidFill>
              </a:rPr>
              <a:t>outcomes </a:t>
            </a:r>
          </a:p>
          <a:p>
            <a:pPr marL="891540" lvl="1" indent="-342900">
              <a:buFont typeface="Perpetua" pitchFamily="18" charset="0"/>
              <a:buChar char="–"/>
            </a:pPr>
            <a:endParaRPr lang="en-AU" sz="24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91540" lvl="1" indent="-342900" algn="ctr"/>
            <a:r>
              <a:rPr lang="en-AU" sz="4000" dirty="0" smtClean="0">
                <a:solidFill>
                  <a:schemeClr val="bg1"/>
                </a:solidFill>
              </a:rPr>
              <a:t>The program</a:t>
            </a:r>
          </a:p>
        </p:txBody>
      </p:sp>
    </p:spTree>
    <p:extLst>
      <p:ext uri="{BB962C8B-B14F-4D97-AF65-F5344CB8AC3E}">
        <p14:creationId xmlns:p14="http://schemas.microsoft.com/office/powerpoint/2010/main" val="21956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285728"/>
            <a:ext cx="7772400" cy="5357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dirty="0"/>
              <a:t>Lao </a:t>
            </a:r>
            <a:r>
              <a:rPr lang="en-AU" dirty="0" smtClean="0"/>
              <a:t>PDR</a:t>
            </a:r>
            <a:r>
              <a:rPr lang="en-GB" dirty="0" smtClean="0"/>
              <a:t> n</a:t>
            </a:r>
            <a:r>
              <a:rPr lang="en-AU" dirty="0" err="1" smtClean="0"/>
              <a:t>ational</a:t>
            </a:r>
            <a:r>
              <a:rPr lang="en-AU" dirty="0" smtClean="0"/>
              <a:t> program – removes unexploded ordnance (UXO)  (</a:t>
            </a:r>
            <a:r>
              <a:rPr lang="en-AU" i="1" dirty="0" smtClean="0"/>
              <a:t>e.g. </a:t>
            </a:r>
            <a:r>
              <a:rPr lang="en-AU" dirty="0" smtClean="0"/>
              <a:t>grenades, rockets, and cluster munitions, bombs) from contaminated land </a:t>
            </a:r>
          </a:p>
          <a:p>
            <a:r>
              <a:rPr lang="en-AU" dirty="0" smtClean="0"/>
              <a:t>Generally remote, rural areas</a:t>
            </a:r>
          </a:p>
          <a:p>
            <a:r>
              <a:rPr lang="en-AU" dirty="0" smtClean="0"/>
              <a:t>Mainly subsistence farmers</a:t>
            </a:r>
          </a:p>
          <a:p>
            <a:r>
              <a:rPr lang="en-AU" dirty="0" smtClean="0"/>
              <a:t>Limited integration into cash economy</a:t>
            </a:r>
          </a:p>
          <a:p>
            <a:r>
              <a:rPr lang="en-AU" dirty="0" smtClean="0"/>
              <a:t>Limited access to basic services </a:t>
            </a:r>
          </a:p>
          <a:p>
            <a:r>
              <a:rPr lang="en-AU" dirty="0" smtClean="0"/>
              <a:t>Low literacy/education </a:t>
            </a:r>
          </a:p>
          <a:p>
            <a:r>
              <a:rPr lang="en-AU" dirty="0" smtClean="0"/>
              <a:t>No pre-intervention baseline, different service providers</a:t>
            </a:r>
          </a:p>
        </p:txBody>
      </p:sp>
      <p:pic>
        <p:nvPicPr>
          <p:cNvPr id="8" name="Picture 7" descr="imagesCAM05PP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2071678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7" name="Group 10"/>
          <p:cNvGrpSpPr/>
          <p:nvPr/>
        </p:nvGrpSpPr>
        <p:grpSpPr>
          <a:xfrm>
            <a:off x="428596" y="4786322"/>
            <a:ext cx="8358246" cy="1719781"/>
            <a:chOff x="428596" y="4786322"/>
            <a:chExt cx="8358246" cy="1719781"/>
          </a:xfrm>
        </p:grpSpPr>
        <p:pic>
          <p:nvPicPr>
            <p:cNvPr id="4" name="Picture 3" descr="IMGP083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8596" y="4786322"/>
              <a:ext cx="2428860" cy="171978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 descr="FILE0017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43636" y="4786322"/>
              <a:ext cx="2643206" cy="171451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" name="Picture 8" descr="Lao10-09-086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14678" y="4786322"/>
              <a:ext cx="2643206" cy="171451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tx1"/>
                </a:solidFill>
              </a:rPr>
              <a:t/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b="1" dirty="0" smtClean="0">
                <a:solidFill>
                  <a:schemeClr val="tx1"/>
                </a:solidFill>
              </a:rPr>
              <a:t>Unexploded </a:t>
            </a:r>
            <a:r>
              <a:rPr lang="en-AU" b="1" dirty="0">
                <a:solidFill>
                  <a:schemeClr val="tx1"/>
                </a:solidFill>
              </a:rPr>
              <a:t>ordnance </a:t>
            </a:r>
            <a:r>
              <a:rPr lang="en-AU" b="1" dirty="0" smtClean="0">
                <a:solidFill>
                  <a:schemeClr val="tx1"/>
                </a:solidFill>
              </a:rPr>
              <a:t>(UXO)program </a:t>
            </a:r>
            <a:r>
              <a:rPr lang="en-AU" b="1" dirty="0">
                <a:solidFill>
                  <a:schemeClr val="tx1"/>
                </a:solidFill>
              </a:rPr>
              <a:t>in the Lao </a:t>
            </a:r>
            <a:r>
              <a:rPr lang="en-AU" b="1" dirty="0" smtClean="0">
                <a:solidFill>
                  <a:schemeClr val="tx1"/>
                </a:solidFill>
              </a:rPr>
              <a:t>PDR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961182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chemeClr val="tx1"/>
                </a:solidFill>
              </a:rPr>
              <a:t>Program objective:</a:t>
            </a:r>
          </a:p>
          <a:p>
            <a:r>
              <a:rPr lang="en-AU" i="1" dirty="0" smtClean="0">
                <a:solidFill>
                  <a:schemeClr val="tx1"/>
                </a:solidFill>
              </a:rPr>
              <a:t>To reduce risk of post-conflict UXO injury and contribute to poverty reduction through removing UXO contamination from community and household land</a:t>
            </a:r>
            <a:endParaRPr lang="en-AU" i="1" dirty="0">
              <a:solidFill>
                <a:schemeClr val="tx1"/>
              </a:solidFill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1259632" y="4221088"/>
            <a:ext cx="6991280" cy="2132856"/>
            <a:chOff x="1259632" y="4221088"/>
            <a:chExt cx="6991280" cy="213285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5058544"/>
              <a:ext cx="1950720" cy="12954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632" y="5058544"/>
              <a:ext cx="1950720" cy="12954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4221088"/>
              <a:ext cx="1806704" cy="213285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2825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1918</TotalTime>
  <Words>1490</Words>
  <Application>Microsoft Office PowerPoint</Application>
  <PresentationFormat>On-screen Show (4:3)</PresentationFormat>
  <Paragraphs>249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Equity</vt:lpstr>
      <vt:lpstr>Using multiple sources of evidence to identify causal mechanisms and influence programs  </vt:lpstr>
      <vt:lpstr>Presentation overview</vt:lpstr>
      <vt:lpstr>Methodological framework</vt:lpstr>
      <vt:lpstr>Methodological framework</vt:lpstr>
      <vt:lpstr>Methodological framework</vt:lpstr>
      <vt:lpstr>Methodological framework</vt:lpstr>
      <vt:lpstr>The program</vt:lpstr>
      <vt:lpstr>PowerPoint Presentation</vt:lpstr>
      <vt:lpstr> Unexploded ordnance (UXO)program in the Lao PDR</vt:lpstr>
      <vt:lpstr> Evaluation context: Unexploded ordnance program in the Lao PDR</vt:lpstr>
      <vt:lpstr>Program logic</vt:lpstr>
      <vt:lpstr>Evaluation question</vt:lpstr>
      <vt:lpstr>Evaluation question</vt:lpstr>
      <vt:lpstr>PowerPoint Presentation</vt:lpstr>
      <vt:lpstr> Initial hypothesis: Two possible mechanisms (household level)</vt:lpstr>
      <vt:lpstr>      Engagement mechanism </vt:lpstr>
      <vt:lpstr>    Incentive mechanism</vt:lpstr>
      <vt:lpstr>Findings When does the engagement mechanism work? How? In what contexts? For who? </vt:lpstr>
      <vt:lpstr>Engagement mechanism works when </vt:lpstr>
      <vt:lpstr>Engagement mechanism works in the context of</vt:lpstr>
      <vt:lpstr>Examples of when the engagement mechanism did not work</vt:lpstr>
      <vt:lpstr>Examples of when the engagement mechanism did not work</vt:lpstr>
      <vt:lpstr>Implications for program</vt:lpstr>
      <vt:lpstr>Findings  When does the incentive mechanism work? How? In what contexts? For who? </vt:lpstr>
      <vt:lpstr>Incentive mechanism works when</vt:lpstr>
      <vt:lpstr>Incentive mechanism works in the context of</vt:lpstr>
      <vt:lpstr>Examples of when the incentive mechanism did not work</vt:lpstr>
      <vt:lpstr>Examples of when the incentive mechanism did not work</vt:lpstr>
      <vt:lpstr>Implications for program</vt:lpstr>
      <vt:lpstr>One resource can lead to another </vt:lpstr>
      <vt:lpstr>PowerPoint Presentation</vt:lpstr>
      <vt:lpstr>Reflections on methods</vt:lpstr>
      <vt:lpstr>Reflections on methodological framework</vt:lpstr>
      <vt:lpstr>Reflections on methodological framework</vt:lpstr>
      <vt:lpstr>Acknowledgements </vt:lpstr>
      <vt:lpstr>References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Durham</dc:creator>
  <cp:lastModifiedBy>system administrator</cp:lastModifiedBy>
  <cp:revision>182</cp:revision>
  <dcterms:created xsi:type="dcterms:W3CDTF">2011-08-14T08:20:37Z</dcterms:created>
  <dcterms:modified xsi:type="dcterms:W3CDTF">2011-09-01T08:39:55Z</dcterms:modified>
</cp:coreProperties>
</file>